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15"/>
  </p:notesMasterIdLst>
  <p:sldIdLst>
    <p:sldId id="258" r:id="rId2"/>
    <p:sldId id="282" r:id="rId3"/>
    <p:sldId id="272" r:id="rId4"/>
    <p:sldId id="287" r:id="rId5"/>
    <p:sldId id="280" r:id="rId6"/>
    <p:sldId id="286" r:id="rId7"/>
    <p:sldId id="275" r:id="rId8"/>
    <p:sldId id="277" r:id="rId9"/>
    <p:sldId id="288" r:id="rId10"/>
    <p:sldId id="278" r:id="rId11"/>
    <p:sldId id="279" r:id="rId12"/>
    <p:sldId id="283" r:id="rId13"/>
    <p:sldId id="284" r:id="rId14"/>
  </p:sldIdLst>
  <p:sldSz cx="12192000" cy="6858000"/>
  <p:notesSz cx="6797675" cy="9928225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 varScale="1">
        <p:scale>
          <a:sx n="59" d="100"/>
          <a:sy n="59" d="100"/>
        </p:scale>
        <p:origin x="-84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1"/>
            <a:ext cx="2945659" cy="498135"/>
          </a:xfrm>
          <a:prstGeom prst="rect">
            <a:avLst/>
          </a:prstGeom>
        </p:spPr>
        <p:txBody>
          <a:bodyPr vert="horz" lIns="93119" tIns="46559" rIns="93119" bIns="46559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1"/>
            <a:ext cx="2945659" cy="498135"/>
          </a:xfrm>
          <a:prstGeom prst="rect">
            <a:avLst/>
          </a:prstGeom>
        </p:spPr>
        <p:txBody>
          <a:bodyPr vert="horz" lIns="93119" tIns="46559" rIns="93119" bIns="46559" rtlCol="1"/>
          <a:lstStyle>
            <a:lvl1pPr algn="l">
              <a:defRPr sz="1200"/>
            </a:lvl1pPr>
          </a:lstStyle>
          <a:p>
            <a:fld id="{5E190ABD-219A-427B-B762-7BC6DEDD614D}" type="datetimeFigureOut">
              <a:rPr lang="fa-IR" smtClean="0"/>
              <a:t>1436/11/04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9" tIns="46559" rIns="93119" bIns="46559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8"/>
          </a:xfrm>
          <a:prstGeom prst="rect">
            <a:avLst/>
          </a:prstGeom>
        </p:spPr>
        <p:txBody>
          <a:bodyPr vert="horz" lIns="93119" tIns="46559" rIns="93119" bIns="46559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430092"/>
            <a:ext cx="2945659" cy="498134"/>
          </a:xfrm>
          <a:prstGeom prst="rect">
            <a:avLst/>
          </a:prstGeom>
        </p:spPr>
        <p:txBody>
          <a:bodyPr vert="horz" lIns="93119" tIns="46559" rIns="93119" bIns="46559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430092"/>
            <a:ext cx="2945659" cy="498134"/>
          </a:xfrm>
          <a:prstGeom prst="rect">
            <a:avLst/>
          </a:prstGeom>
        </p:spPr>
        <p:txBody>
          <a:bodyPr vert="horz" lIns="93119" tIns="46559" rIns="93119" bIns="46559" rtlCol="1" anchor="b"/>
          <a:lstStyle>
            <a:lvl1pPr algn="l">
              <a:defRPr sz="1200"/>
            </a:lvl1pPr>
          </a:lstStyle>
          <a:p>
            <a:fld id="{8BB59DBB-77E9-468E-AC1F-E2B64F68A90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32121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512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B59DBB-77E9-468E-AC1F-E2B64F68A90B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03648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512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94547-D580-42A6-8119-54194108940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75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512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94547-D580-42A6-8119-54194108940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42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3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6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1" y="2470930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52EE-3012-4C0A-925C-C12110EB528E}" type="datetime1">
              <a:rPr lang="fa-IR" smtClean="0"/>
              <a:t>1436/11/04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D60E-3F79-4DB3-8B63-3E5F6FBF5E29}" type="datetime1">
              <a:rPr lang="fa-IR" smtClean="0"/>
              <a:t>1436/11/04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54704-7C16-44ED-BCC7-BD9540CBE0EC}" type="datetime1">
              <a:rPr lang="fa-IR" smtClean="0"/>
              <a:t>1436/11/04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E5BF-6471-40FF-8F97-7815FD019331}" type="datetime1">
              <a:rPr lang="fa-IR" smtClean="0"/>
              <a:t>1436/11/04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3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42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E710-38FD-4780-931E-47EDA0FB28D6}" type="datetime1">
              <a:rPr lang="fa-IR" smtClean="0"/>
              <a:t>1436/11/04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946-1B23-475F-8A2F-BB80D90D03A6}" type="datetime1">
              <a:rPr lang="fa-IR" smtClean="0"/>
              <a:t>1436/11/04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9422-4D3E-4DAB-A31F-ED4F6CFE94A6}" type="datetime1">
              <a:rPr lang="fa-IR" smtClean="0"/>
              <a:t>1436/11/04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92F4D-0AD1-4F59-B576-EC0D36A87718}" type="datetime1">
              <a:rPr lang="fa-IR" smtClean="0"/>
              <a:t>1436/11/04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1553-0F8C-41EC-A2DE-96B9D8520515}" type="datetime1">
              <a:rPr lang="fa-IR" smtClean="0"/>
              <a:t>1436/11/04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3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720852" y="-1720850"/>
            <a:ext cx="6858000" cy="1029970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8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9" y="2618917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8D1-80E9-4E04-891A-73AC4DC7FB17}" type="datetime1">
              <a:rPr lang="fa-IR" smtClean="0"/>
              <a:t>1436/11/04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3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3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42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9586-231D-4D39-95B4-67ECF7E019C2}" type="datetime1">
              <a:rPr lang="fa-IR" smtClean="0"/>
              <a:t>1436/11/04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4" y="5050633"/>
            <a:ext cx="4765676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5051297"/>
            <a:ext cx="12195173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00633"/>
            <a:ext cx="1002792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24" y="5870448"/>
            <a:ext cx="2901696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C2E330C-1D85-43FA-B465-538370D6D7CA}" type="datetime1">
              <a:rPr lang="fa-IR" smtClean="0"/>
              <a:t>1436/11/04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019" y="6285122"/>
            <a:ext cx="629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384" y="6170822"/>
            <a:ext cx="67056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CC6F0AF-8C70-41A1-9C63-1FA5D7451353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14300" y="6303143"/>
            <a:ext cx="11932920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ounded Rectangle 2"/>
          <p:cNvSpPr/>
          <p:nvPr/>
        </p:nvSpPr>
        <p:spPr>
          <a:xfrm>
            <a:off x="3403693" y="2005466"/>
            <a:ext cx="5520579" cy="250236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51419" tIns="32651" rIns="51419" bIns="32651" rtlCol="1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endParaRPr lang="fa-IR" altLang="fa-IR" sz="5400" b="1" dirty="0">
              <a:ln w="11430"/>
              <a:solidFill>
                <a:srgbClr val="33CC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/>
              <a:ea typeface="IranNastaliq" pitchFamily="18" charset="0"/>
              <a:cs typeface="IranNastaliq" pitchFamily="18" charset="0"/>
            </a:endParaRPr>
          </a:p>
          <a:p>
            <a:pPr algn="ctr"/>
            <a:endParaRPr lang="en-US" altLang="fa-IR" sz="5400" b="1" dirty="0">
              <a:ln w="11430"/>
              <a:solidFill>
                <a:srgbClr val="33CC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/>
              <a:ea typeface="IranNastaliq" pitchFamily="18" charset="0"/>
              <a:cs typeface="IranNastaliq" pitchFamily="18" charset="0"/>
            </a:endParaRPr>
          </a:p>
          <a:p>
            <a:pPr algn="ctr"/>
            <a:endParaRPr lang="en-US" altLang="fa-IR" sz="3200" b="1" dirty="0">
              <a:ln w="11430"/>
              <a:solidFill>
                <a:srgbClr val="33CC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/>
              <a:ea typeface="IranNastaliq" pitchFamily="18" charset="0"/>
              <a:cs typeface="IranNastaliq" pitchFamily="18" charset="0"/>
            </a:endParaRPr>
          </a:p>
          <a:p>
            <a:pPr algn="ctr"/>
            <a:endParaRPr lang="fa-IR" altLang="fa-IR" sz="40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/>
              <a:ea typeface="IranNastaliq" pitchFamily="18" charset="0"/>
              <a:cs typeface="IranNastaliq" pitchFamily="18" charset="0"/>
            </a:endParaRPr>
          </a:p>
          <a:p>
            <a:pPr algn="ctr"/>
            <a:r>
              <a:rPr lang="fa-IR" altLang="fa-IR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ranNastaliq"/>
                <a:ea typeface="IranNastaliq" pitchFamily="18" charset="0"/>
                <a:cs typeface="IranNastaliq" pitchFamily="18" charset="0"/>
              </a:rPr>
              <a:t>گزارش  عملکرد</a:t>
            </a:r>
            <a:r>
              <a:rPr lang="fa-IR" altLang="fa-IR" sz="40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ranNastaliq"/>
                <a:ea typeface="IranNastaliq" pitchFamily="18" charset="0"/>
                <a:cs typeface="IranNastaliq" pitchFamily="18" charset="0"/>
              </a:rPr>
              <a:t> </a:t>
            </a:r>
            <a:r>
              <a:rPr lang="fa-IR" altLang="fa-IR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ranNastaliq"/>
                <a:ea typeface="IranNastaliq" pitchFamily="18" charset="0"/>
                <a:cs typeface="IranNastaliq" pitchFamily="18" charset="0"/>
              </a:rPr>
              <a:t>دولت یازدهم</a:t>
            </a:r>
            <a:endParaRPr lang="fa-IR" altLang="fa-IR" sz="40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/>
              <a:ea typeface="IranNastaliq" pitchFamily="18" charset="0"/>
              <a:cs typeface="IranNastaliq" pitchFamily="18" charset="0"/>
            </a:endParaRPr>
          </a:p>
          <a:p>
            <a:pPr algn="ctr"/>
            <a:r>
              <a:rPr lang="fa-IR" altLang="fa-IR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ranNastaliq"/>
                <a:ea typeface="IranNastaliq" pitchFamily="18" charset="0"/>
                <a:cs typeface="IranNastaliq" pitchFamily="18" charset="0"/>
              </a:rPr>
              <a:t> </a:t>
            </a:r>
            <a:endParaRPr lang="en-US" altLang="fa-IR" sz="32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/>
              <a:ea typeface="IranNastaliq" pitchFamily="18" charset="0"/>
              <a:cs typeface="IranNastaliq" pitchFamily="18" charset="0"/>
            </a:endParaRPr>
          </a:p>
          <a:p>
            <a:pPr algn="ctr"/>
            <a:r>
              <a:rPr lang="fa-IR" altLang="fa-IR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ranNastaliq"/>
                <a:ea typeface="IranNastaliq" pitchFamily="18" charset="0"/>
                <a:cs typeface="IranNastaliq" pitchFamily="18" charset="0"/>
              </a:rPr>
              <a:t>شرکت </a:t>
            </a:r>
            <a:r>
              <a:rPr lang="fa-IR" altLang="fa-IR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ranNastaliq"/>
                <a:ea typeface="IranNastaliq" pitchFamily="18" charset="0"/>
                <a:cs typeface="IranNastaliq" pitchFamily="18" charset="0"/>
              </a:rPr>
              <a:t>پست جمهوری اسلامی ایران</a:t>
            </a:r>
            <a:endParaRPr lang="fa-IR" altLang="fa-IR" sz="32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/>
              <a:ea typeface="IranNastaliq" pitchFamily="18" charset="0"/>
              <a:cs typeface="IranNastaliq" pitchFamily="18" charset="0"/>
            </a:endParaRPr>
          </a:p>
          <a:p>
            <a:pPr algn="ctr"/>
            <a:endParaRPr lang="fa-IR" altLang="fa-IR" sz="5400" b="1" dirty="0">
              <a:ln w="11430"/>
              <a:solidFill>
                <a:srgbClr val="33CC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/>
              <a:ea typeface="IranNastaliq" pitchFamily="18" charset="0"/>
              <a:cs typeface="IranNastaliq" pitchFamily="18" charset="0"/>
            </a:endParaRPr>
          </a:p>
          <a:p>
            <a:pPr algn="ctr"/>
            <a:r>
              <a:rPr lang="fa-IR" altLang="fa-IR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ranNastaliq"/>
                <a:ea typeface="IranNastaliq" pitchFamily="18" charset="0"/>
                <a:cs typeface="IranNastaliq" pitchFamily="18" charset="0"/>
              </a:rPr>
              <a:t/>
            </a:r>
            <a:br>
              <a:rPr lang="fa-IR" altLang="fa-IR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ranNastaliq"/>
                <a:ea typeface="IranNastaliq" pitchFamily="18" charset="0"/>
                <a:cs typeface="IranNastaliq" pitchFamily="18" charset="0"/>
              </a:rPr>
            </a:br>
            <a:endParaRPr lang="fa-IR" altLang="fa-IR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ranNastaliq"/>
              <a:ea typeface="IranNastaliq" pitchFamily="18" charset="0"/>
              <a:cs typeface="IranNastaliq" pitchFamily="18" charset="0"/>
            </a:endParaRPr>
          </a:p>
          <a:p>
            <a:pPr algn="ctr"/>
            <a:endParaRPr lang="fa-IR" sz="5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3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851" y="1569223"/>
            <a:ext cx="884224" cy="87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" name="Picture 1" descr="C:\Users\Rasa\Desktop\Picture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710" y="1436942"/>
            <a:ext cx="1101897" cy="1031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538309" y="2609744"/>
            <a:ext cx="2865384" cy="151697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5302" tIns="32651" rIns="65302" bIns="32651" anchor="ctr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143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/>
                <a:cs typeface="IranNastaliq" pitchFamily="18" charset="0"/>
              </a:rPr>
              <a:t>سال دولت و ملت </a:t>
            </a:r>
          </a:p>
          <a:p>
            <a:pPr algn="ctr">
              <a:lnSpc>
                <a:spcPct val="150000"/>
              </a:lnSpc>
            </a:pPr>
            <a:r>
              <a:rPr lang="fa-IR" sz="3143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/>
                <a:cs typeface="IranNastaliq" pitchFamily="18" charset="0"/>
              </a:rPr>
              <a:t>همدلی و همزبانی</a:t>
            </a:r>
            <a:endParaRPr lang="fa-IR" sz="3143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anNastaliq" pitchFamily="18" charset="0"/>
              <a:cs typeface="B Davat" panose="00000400000000000000" pitchFamily="2" charset="-78"/>
            </a:endParaRP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9111918" y="2519007"/>
            <a:ext cx="2263033" cy="151697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5302" tIns="32651" rIns="65302" bIns="32651" anchor="ctr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3143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/>
                <a:cs typeface="IranNastaliq" pitchFamily="18" charset="0"/>
              </a:rPr>
              <a:t>پست هوشمند </a:t>
            </a:r>
          </a:p>
          <a:p>
            <a:pPr algn="ctr">
              <a:lnSpc>
                <a:spcPct val="150000"/>
              </a:lnSpc>
            </a:pPr>
            <a:r>
              <a:rPr lang="fa-IR" sz="3143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/>
                <a:cs typeface="IranNastaliq" pitchFamily="18" charset="0"/>
              </a:rPr>
              <a:t>در خدمت مردم</a:t>
            </a:r>
            <a:endParaRPr lang="fa-IR" sz="3143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ranNastaliq" pitchFamily="18" charset="0"/>
              <a:cs typeface="B Davat" panose="00000400000000000000" pitchFamily="2" charset="-78"/>
            </a:endParaRPr>
          </a:p>
        </p:txBody>
      </p:sp>
      <p:pic>
        <p:nvPicPr>
          <p:cNvPr id="27" name="Picture 2" descr="E:\@Zehifard@\Personal Work\PHOTO @\عكس بسم اله\108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15880" y="541274"/>
            <a:ext cx="2415277" cy="1207342"/>
          </a:xfrm>
          <a:prstGeom prst="rect">
            <a:avLst/>
          </a:prstGeom>
          <a:noFill/>
        </p:spPr>
      </p:pic>
      <p:grpSp>
        <p:nvGrpSpPr>
          <p:cNvPr id="13" name="Group 16"/>
          <p:cNvGrpSpPr/>
          <p:nvPr/>
        </p:nvGrpSpPr>
        <p:grpSpPr>
          <a:xfrm>
            <a:off x="114302" y="-2244"/>
            <a:ext cx="12077700" cy="523220"/>
            <a:chOff x="0" y="-52785"/>
            <a:chExt cx="9156488" cy="675096"/>
          </a:xfrm>
        </p:grpSpPr>
        <p:sp>
          <p:nvSpPr>
            <p:cNvPr id="14" name="Rectangle 13"/>
            <p:cNvSpPr/>
            <p:nvPr/>
          </p:nvSpPr>
          <p:spPr>
            <a:xfrm>
              <a:off x="12488" y="-49890"/>
              <a:ext cx="9144000" cy="635089"/>
            </a:xfrm>
            <a:prstGeom prst="rect">
              <a:avLst/>
            </a:prstGeom>
            <a:solidFill>
              <a:srgbClr val="333399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algn="ctr" defTabSz="913850">
                <a:defRPr/>
              </a:pPr>
              <a:endParaRPr lang="en-US" kern="0">
                <a:solidFill>
                  <a:srgbClr val="FFFFFF"/>
                </a:solidFill>
                <a:latin typeface="Arial"/>
                <a:cs typeface="B Nazanin" pitchFamily="2" charset="-78"/>
              </a:endParaRPr>
            </a:p>
          </p:txBody>
        </p:sp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4189132" y="-52785"/>
              <a:ext cx="4953000" cy="675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3850">
                <a:defRPr/>
              </a:pPr>
              <a:r>
                <a:rPr lang="fa-IR" sz="2800" kern="0" dirty="0">
                  <a:solidFill>
                    <a:srgbClr val="FFFFFF"/>
                  </a:solidFill>
                  <a:latin typeface="IranNastaliq" panose="02020505000000020003" pitchFamily="18" charset="0"/>
                  <a:cs typeface="IranNastaliq" panose="02020505000000020003" pitchFamily="18" charset="0"/>
                </a:rPr>
                <a:t>سال دولت و ملت، همدلی و همزبانی</a:t>
              </a:r>
            </a:p>
          </p:txBody>
        </p:sp>
        <p:pic>
          <p:nvPicPr>
            <p:cNvPr id="17" name="Picture 2" descr="E:\@Amini Rad@\PHOTO @\back rand1\BACH2 (54)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0" y="0"/>
              <a:ext cx="642910" cy="57148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-1752870" y="-2244"/>
            <a:ext cx="47932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</p:spTree>
    <p:extLst>
      <p:ext uri="{BB962C8B-B14F-4D97-AF65-F5344CB8AC3E}">
        <p14:creationId xmlns:p14="http://schemas.microsoft.com/office/powerpoint/2010/main" val="15483396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030020" y="31376"/>
            <a:ext cx="131968" cy="26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endParaRPr lang="en-US" sz="1286">
              <a:latin typeface="Arial" pitchFamily="34" charset="0"/>
              <a:cs typeface="Arial" pitchFamily="34" charset="0"/>
            </a:endParaRPr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6030020" y="31376"/>
            <a:ext cx="131968" cy="26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endParaRPr lang="en-US" sz="1286">
              <a:latin typeface="Arial" pitchFamily="34" charset="0"/>
              <a:cs typeface="Arial" pitchFamily="34" charset="0"/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648896" y="1702242"/>
            <a:ext cx="11026181" cy="2703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توسعه سیستم مدیریت کیفیت (</a:t>
            </a:r>
            <a:r>
              <a:rPr lang="en-US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ISO</a:t>
            </a: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) به کلیه شهرستانهای کشور با هدف استانداردسازی رویه‌های اجرایی فرآیند پستی</a:t>
            </a:r>
          </a:p>
          <a:p>
            <a:pPr algn="justLow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1714" b="1" dirty="0">
              <a:solidFill>
                <a:srgbClr val="1D1B11"/>
              </a:solidFill>
              <a:latin typeface="Calibri" pitchFamily="34" charset="0"/>
              <a:ea typeface="Times New Roman" pitchFamily="18" charset="0"/>
              <a:cs typeface="B Nazanin" pitchFamily="2" charset="-78"/>
            </a:endParaRPr>
          </a:p>
          <a:p>
            <a:pPr algn="justLow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برون‌سپاری امور اجرایی مرکز تماس به بخش خصوصی به‌منظور افزایش ارتقای کیفیت پاسخگویی به مردم و جلب رضایت حداکثری مشتریان</a:t>
            </a:r>
          </a:p>
          <a:p>
            <a:pPr algn="justLow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فراهم آوردن مقدمات لازم برای شرکت در پروژه گواهینامه کیفی سطح طلا اتحادیه پستی جهانی</a:t>
            </a:r>
          </a:p>
          <a:p>
            <a:pPr algn="justLow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استفاده از منابع پست جمهوری اسلامی ایران در صندوق کیفیت سرویس اتحادیه به میزان بیش از یک میلیون دلار از طریق معرفی پروژه‌های: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714" dirty="0">
                <a:latin typeface="Calibri" pitchFamily="34" charset="0"/>
                <a:ea typeface="Calibri" pitchFamily="34" charset="0"/>
                <a:cs typeface="B Nazanin" pitchFamily="2" charset="-78"/>
              </a:rPr>
              <a:t>تامین 6000 دستگاه </a:t>
            </a:r>
            <a:r>
              <a:rPr lang="en-US" sz="1714" dirty="0">
                <a:latin typeface="Calibri" pitchFamily="34" charset="0"/>
                <a:ea typeface="Calibri" pitchFamily="34" charset="0"/>
                <a:cs typeface="B Nazanin" pitchFamily="2" charset="-78"/>
              </a:rPr>
              <a:t>ESD</a:t>
            </a:r>
            <a:r>
              <a:rPr lang="fa-IR" sz="1714" dirty="0">
                <a:latin typeface="Calibri" pitchFamily="34" charset="0"/>
                <a:ea typeface="Calibri" pitchFamily="34" charset="0"/>
                <a:cs typeface="B Nazanin" pitchFamily="2" charset="-78"/>
              </a:rPr>
              <a:t> جهت ارتقای کیفیت سرویس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714" dirty="0">
                <a:latin typeface="Calibri" pitchFamily="34" charset="0"/>
                <a:ea typeface="Calibri" pitchFamily="34" charset="0"/>
                <a:cs typeface="B Nazanin" pitchFamily="2" charset="-78"/>
              </a:rPr>
              <a:t>تجهیز استانهای درجه 1 به فناوری </a:t>
            </a:r>
            <a:r>
              <a:rPr lang="en-US" sz="1714" dirty="0">
                <a:latin typeface="Calibri" pitchFamily="34" charset="0"/>
                <a:ea typeface="Calibri" pitchFamily="34" charset="0"/>
                <a:cs typeface="B Nazanin" pitchFamily="2" charset="-78"/>
              </a:rPr>
              <a:t>GMS</a:t>
            </a:r>
            <a:r>
              <a:rPr lang="fa-IR" sz="1714" dirty="0">
                <a:latin typeface="Calibri" pitchFamily="34" charset="0"/>
                <a:ea typeface="Calibri" pitchFamily="34" charset="0"/>
                <a:cs typeface="B Nazanin" pitchFamily="2" charset="-78"/>
              </a:rPr>
              <a:t> بمنظور رهگیری مرسولات</a:t>
            </a:r>
          </a:p>
          <a:p>
            <a:pPr marL="326578" lvl="1" algn="justLow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تلاش برای ارتقای جایگاه پست جمهوری اسلامی ایران از طریق کسب مشاغل ثابت در اتحادیه پستی جهانی</a:t>
            </a:r>
            <a:endParaRPr lang="fa-IR" sz="2571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 dirty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4" name="Picture 2" descr="E:\@Amini Rad@\PHOTO @\back rand1\BACH2 (5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38666"/>
            <a:ext cx="856044" cy="442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7328782" y="1147518"/>
            <a:ext cx="4397494" cy="373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r>
              <a:rPr lang="fa-I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الف) </a:t>
            </a:r>
            <a:r>
              <a:rPr lang="fa-I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ادامه پروژه‌های </a:t>
            </a:r>
            <a:r>
              <a:rPr lang="fa-I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با رویکرد توسعه زیرساخت:</a:t>
            </a:r>
          </a:p>
        </p:txBody>
      </p:sp>
    </p:spTree>
    <p:extLst>
      <p:ext uri="{BB962C8B-B14F-4D97-AF65-F5344CB8AC3E}">
        <p14:creationId xmlns:p14="http://schemas.microsoft.com/office/powerpoint/2010/main" val="217956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030020" y="31376"/>
            <a:ext cx="131968" cy="26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endParaRPr lang="en-US" sz="1286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233489" y="564765"/>
            <a:ext cx="3369970" cy="373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r>
              <a:rPr lang="fa-I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ب) پروژه‌های با رویکرد توسعه بازار:</a:t>
            </a: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586056" y="860403"/>
            <a:ext cx="11017405" cy="557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SA" sz="1714" b="1" dirty="0">
                <a:solidFill>
                  <a:srgbClr val="1D1B11"/>
                </a:solidFill>
                <a:latin typeface="Arial" pitchFamily="34" charset="0"/>
                <a:ea typeface="Times New Roman" pitchFamily="18" charset="0"/>
                <a:cs typeface="B Nazanin" pitchFamily="2" charset="-78"/>
              </a:rPr>
              <a:t>راه‌اندازی سرویس‌های الکترونیکی </a:t>
            </a:r>
            <a:r>
              <a:rPr lang="en-US" sz="1714" b="1" dirty="0" err="1">
                <a:solidFill>
                  <a:srgbClr val="1D1B11"/>
                </a:solidFill>
                <a:latin typeface="Arial" pitchFamily="34" charset="0"/>
                <a:ea typeface="Times New Roman" pitchFamily="18" charset="0"/>
                <a:cs typeface="B Nazanin" pitchFamily="2" charset="-78"/>
              </a:rPr>
              <a:t>Epost</a:t>
            </a:r>
            <a:r>
              <a:rPr lang="ar-SA" sz="1714" b="1" dirty="0">
                <a:solidFill>
                  <a:srgbClr val="1D1B11"/>
                </a:solidFill>
                <a:latin typeface="Arial" pitchFamily="34" charset="0"/>
                <a:ea typeface="Times New Roman" pitchFamily="18" charset="0"/>
                <a:cs typeface="B Nazanin" pitchFamily="2" charset="-78"/>
              </a:rPr>
              <a:t>: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714" dirty="0">
                <a:solidFill>
                  <a:srgbClr val="1D1B11"/>
                </a:solidFill>
                <a:latin typeface="Arial" pitchFamily="34" charset="0"/>
                <a:ea typeface="Times New Roman" pitchFamily="18" charset="0"/>
                <a:cs typeface="B Nazanin" pitchFamily="2" charset="-78"/>
              </a:rPr>
              <a:t>ایمیل پستی</a:t>
            </a:r>
            <a:r>
              <a:rPr lang="ar-SA" sz="1714" dirty="0">
                <a:solidFill>
                  <a:srgbClr val="1D1B11"/>
                </a:solidFill>
                <a:latin typeface="Arial" pitchFamily="34" charset="0"/>
                <a:ea typeface="Times New Roman" pitchFamily="18" charset="0"/>
                <a:cs typeface="B Nazanin" pitchFamily="2" charset="-78"/>
              </a:rPr>
              <a:t>، </a:t>
            </a:r>
            <a:r>
              <a:rPr lang="fa-IR" sz="1714" dirty="0">
                <a:solidFill>
                  <a:srgbClr val="1D1B11"/>
                </a:solidFill>
                <a:latin typeface="Arial" pitchFamily="34" charset="0"/>
                <a:ea typeface="Times New Roman" pitchFamily="18" charset="0"/>
                <a:cs typeface="B Nazanin" pitchFamily="2" charset="-78"/>
              </a:rPr>
              <a:t>خرید و فروش اینترنتی، پرداخت قبوض، صورتحسابها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توسعه پست لجستیک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714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ارائه خدمات پشتیبانی در راستای توسعه و تکمیل حلقه مفقوده در تجارت الکترونیک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توسعه سرویس‌های پست مالی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714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اجرایی نمودن هدف 3 از راهبرد پستی دوحه در راستای تحقق اهداف سه‌گانه پستی (فیزیکی، الکترونیک  و مالی) 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 smtClean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استمرار </a:t>
            </a: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نوآوری و تنوع خدمات پستی با ارائه خدمات نوین به تعداد 4 سرویس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راه‌اندازی بخش تحقیقات بازار (</a:t>
            </a:r>
            <a:r>
              <a:rPr lang="en-US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Marketing Research</a:t>
            </a: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) 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714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افزایش سهم از بازار و شناخت پتانسیلهای موجود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714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مدیریت بر بازار بخش پستی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تهیه و تدوین طرح اقتصادی کردن دفاتر پیشخوان روستایی و شهری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استقرار سیستم مدیریت ارتباط با مشتری </a:t>
            </a:r>
            <a:r>
              <a:rPr lang="en-US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CRM 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714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استقرار نرم‌افزار یک‌پارچه </a:t>
            </a:r>
            <a:r>
              <a:rPr lang="en-US" sz="1714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CRM</a:t>
            </a:r>
            <a:r>
              <a:rPr lang="fa-IR" sz="1714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 (مدیریت ارتباط با مشتری) به‌منظور حفظ و مراقبت از مشتری</a:t>
            </a:r>
            <a:endParaRPr lang="en-US" sz="1143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714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اجرای نظام ارزیابی مبتنی بر عملکرد جهت افزایش بهره‌وری</a:t>
            </a:r>
            <a:endParaRPr lang="fa-IR" sz="2571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6" name="Picture 2" descr="E:\@Amini Rad@\PHOTO @\back rand1\BACH2 (5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38666"/>
            <a:ext cx="856044" cy="442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8897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318034"/>
              </p:ext>
            </p:extLst>
          </p:nvPr>
        </p:nvGraphicFramePr>
        <p:xfrm>
          <a:off x="791733" y="1040593"/>
          <a:ext cx="10642867" cy="5014521"/>
        </p:xfrm>
        <a:graphic>
          <a:graphicData uri="http://schemas.openxmlformats.org/drawingml/2006/table">
            <a:tbl>
              <a:tblPr rtl="1"/>
              <a:tblGrid>
                <a:gridCol w="3278631"/>
                <a:gridCol w="291567"/>
                <a:gridCol w="329155"/>
                <a:gridCol w="388705"/>
                <a:gridCol w="476107"/>
                <a:gridCol w="367323"/>
                <a:gridCol w="377992"/>
                <a:gridCol w="364655"/>
                <a:gridCol w="1051723"/>
                <a:gridCol w="1048095"/>
                <a:gridCol w="1146059"/>
                <a:gridCol w="1522855"/>
              </a:tblGrid>
              <a:tr h="786160"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6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عناوین طرح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fa-IR" sz="16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نوع </a:t>
                      </a:r>
                      <a:br>
                        <a:rPr lang="fa-IR" sz="16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</a:br>
                      <a:r>
                        <a:rPr lang="fa-IR" sz="16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طرح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fa-IR" sz="16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نحوه </a:t>
                      </a:r>
                      <a:br>
                        <a:rPr lang="fa-IR" sz="16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</a:br>
                      <a:r>
                        <a:rPr lang="fa-IR" sz="16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تامین </a:t>
                      </a:r>
                      <a:br>
                        <a:rPr lang="fa-IR" sz="16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</a:br>
                      <a:r>
                        <a:rPr lang="fa-IR" sz="16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منابع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برنامه زمانی</a:t>
                      </a:r>
                      <a:br>
                        <a:rPr lang="fa-IR" sz="12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</a:br>
                      <a:r>
                        <a:rPr lang="fa-IR" sz="12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 اجرای هر طرح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fa-IR" sz="13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پیش بینی  اعتبارات مورد </a:t>
                      </a:r>
                      <a:r>
                        <a:rPr lang="fa-IR" sz="1300" b="1" i="0" u="none" strike="noStrike" dirty="0" smtClean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نیاز</a:t>
                      </a:r>
                    </a:p>
                    <a:p>
                      <a:pPr marL="0" marR="0" indent="0" algn="ctr" defTabSz="1279468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300" b="1" i="0" u="none" strike="noStrike" kern="1200" dirty="0" smtClean="0">
                          <a:solidFill>
                            <a:srgbClr val="000000"/>
                          </a:solidFill>
                          <a:latin typeface="B Nazanin"/>
                          <a:ea typeface="+mn-ea"/>
                          <a:cs typeface="B Nazanin" pitchFamily="2" charset="-78"/>
                        </a:rPr>
                        <a:t>به میلیارد ریال</a:t>
                      </a:r>
                      <a:endParaRPr lang="en-US" sz="1300" b="1" i="0" u="none" strike="noStrike" kern="1200" dirty="0" smtClean="0">
                        <a:solidFill>
                          <a:srgbClr val="000000"/>
                        </a:solidFill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300" b="1" i="0" u="none" strike="noStrike" smtClean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جمع اعتبار</a:t>
                      </a:r>
                    </a:p>
                    <a:p>
                      <a:pPr algn="ctr" rtl="1" fontAlgn="ctr"/>
                      <a:r>
                        <a:rPr lang="fa-IR" sz="1300" b="1" i="0" u="none" strike="noStrike" smtClean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 مورد نیاز</a:t>
                      </a:r>
                      <a:br>
                        <a:rPr lang="fa-IR" sz="1300" b="1" i="0" u="none" strike="noStrike" smtClean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</a:br>
                      <a:r>
                        <a:rPr lang="fa-IR" sz="1300" b="1" i="0" u="none" strike="noStrike" smtClean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 هر طرح</a:t>
                      </a:r>
                      <a:endParaRPr lang="fa-IR" sz="1300" b="1" i="0" u="none" strike="noStrike" dirty="0">
                        <a:solidFill>
                          <a:srgbClr val="000000"/>
                        </a:solidFill>
                        <a:latin typeface="B Nazanin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580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1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انتفاعی</a:t>
                      </a:r>
                    </a:p>
                  </a:txBody>
                  <a:tcPr marL="2944" marR="2944" marT="294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1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غیر انتفاعی</a:t>
                      </a:r>
                    </a:p>
                  </a:txBody>
                  <a:tcPr marL="2944" marR="2944" marT="294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1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منابع عمومی</a:t>
                      </a:r>
                    </a:p>
                  </a:txBody>
                  <a:tcPr marL="2944" marR="2944" marT="294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100" b="0" i="0" u="none" strike="noStrike" dirty="0" smtClean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منابع</a:t>
                      </a:r>
                      <a:r>
                        <a:rPr lang="fa-IR" sz="1100" b="0" i="0" u="none" strike="noStrike" baseline="0" dirty="0" smtClean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 اختصاصی</a:t>
                      </a:r>
                      <a:endParaRPr lang="fa-IR" sz="1100" b="0" i="0" u="none" strike="noStrike" dirty="0">
                        <a:solidFill>
                          <a:srgbClr val="000000"/>
                        </a:solidFill>
                        <a:latin typeface="B Nazanin"/>
                        <a:cs typeface="B Nazanin" pitchFamily="2" charset="-78"/>
                      </a:endParaRPr>
                    </a:p>
                  </a:txBody>
                  <a:tcPr marL="2944" marR="2944" marT="294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94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95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96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94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95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1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96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466166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سرویس </a:t>
                      </a:r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های الکترونیکی </a:t>
                      </a:r>
                      <a:r>
                        <a:rPr lang="fa-I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پست</a:t>
                      </a:r>
                    </a:p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B Nazanin" panose="00000400000000000000" pitchFamily="2" charset="-78"/>
                          <a:hlinkClick r:id="" action="ppaction://noaction"/>
                        </a:rPr>
                        <a:t>(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B Nazanin" panose="00000400000000000000" pitchFamily="2" charset="-78"/>
                          <a:hlinkClick r:id="" action="ppaction://noaction"/>
                        </a:rPr>
                        <a:t>Epost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B Nazanin" panose="00000400000000000000" pitchFamily="2" charset="-78"/>
                          <a:hlinkClick r:id="" action="ppaction://noaction"/>
                        </a:rPr>
                        <a:t>)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8792" marR="8792" marT="8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66166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ایجاد پایگاههای مکان </a:t>
                      </a:r>
                      <a:r>
                        <a:rPr lang="fa-I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محور</a:t>
                      </a:r>
                    </a:p>
                    <a:p>
                      <a:pPr algn="ctr" rtl="1" fontAlgn="ctr"/>
                      <a:r>
                        <a:rPr lang="fa-I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B Nazanin" panose="00000400000000000000" pitchFamily="2" charset="-78"/>
                          <a:hlinkClick r:id="" action="ppaction://noaction"/>
                        </a:rPr>
                        <a:t>(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B Nazanin" panose="00000400000000000000" pitchFamily="2" charset="-78"/>
                          <a:hlinkClick r:id="" action="ppaction://noaction"/>
                        </a:rPr>
                        <a:t>G-NAF)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8792" marR="8792" marT="8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4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2,800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2219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توسعه پست </a:t>
                      </a:r>
                      <a:r>
                        <a:rPr lang="fa-I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لجستیک</a:t>
                      </a:r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 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8792" marR="8792" marT="8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400" b="0" i="0" u="none" strike="noStrike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2219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  <a:hlinkClick r:id="" action="ppaction://noaction"/>
                        </a:rPr>
                        <a:t>ایجاد و راه اندازی پست </a:t>
                      </a:r>
                      <a:r>
                        <a:rPr lang="fa-I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  <a:hlinkClick r:id="" action="ppaction://noaction"/>
                        </a:rPr>
                        <a:t>مالی</a:t>
                      </a:r>
                      <a:r>
                        <a:rPr lang="fa-IR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  <a:endParaRPr lang="fa-IR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8792" marR="8792" marT="8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4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4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4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46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5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70292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rId3" action="ppaction://hlinksldjump"/>
                        </a:rPr>
                        <a:t>حفظ و بهینه سازی سرویس های موجود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8792" marR="8792" marT="8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4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1746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5.493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73819">
                <a:tc gridSpan="8">
                  <a:txBody>
                    <a:bodyPr/>
                    <a:lstStyle/>
                    <a:p>
                      <a:pPr algn="ctr" rtl="1" fontAlgn="ctr"/>
                      <a:r>
                        <a:rPr lang="fa-IR" sz="1600" b="1" i="0" u="none" strike="noStrike" dirty="0" smtClean="0">
                          <a:solidFill>
                            <a:srgbClr val="C00000"/>
                          </a:solidFill>
                          <a:latin typeface="B Nazanin"/>
                          <a:cs typeface="B Nazanin" pitchFamily="2" charset="-78"/>
                        </a:rPr>
                        <a:t>جمع</a:t>
                      </a:r>
                      <a:endParaRPr lang="fa-IR" sz="1600" b="1" i="0" u="none" strike="noStrike" dirty="0">
                        <a:solidFill>
                          <a:srgbClr val="C00000"/>
                        </a:solidFill>
                        <a:latin typeface="B Nazanin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fa-IR" sz="400" b="0" i="0" u="none" strike="noStrike" dirty="0">
                        <a:solidFill>
                          <a:srgbClr val="000000"/>
                        </a:solidFill>
                        <a:latin typeface="B Nazanin"/>
                        <a:cs typeface="B Nazanin" pitchFamily="2" charset="-78"/>
                      </a:endParaRPr>
                    </a:p>
                  </a:txBody>
                  <a:tcPr marL="3189" marR="3189" marT="31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fa-IR" sz="16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3189" marR="3189" marT="31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fa-IR" sz="16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3189" marR="3189" marT="31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fa-IR" sz="16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3189" marR="3189" marT="31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fa-IR" sz="16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3189" marR="3189" marT="31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fa-IR" sz="16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3189" marR="3189" marT="31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C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C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4769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C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4577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C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6508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</a:tr>
              <a:tr h="313092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rId4" action="ppaction://hlinksldjump"/>
                        </a:rPr>
                        <a:t>ایجاد نواحی تجزیه و </a:t>
                      </a:r>
                      <a:r>
                        <a:rPr lang="fa-I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rId4" action="ppaction://hlinksldjump"/>
                        </a:rPr>
                        <a:t>توزیع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8792" marR="8792" marT="8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4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46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5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B Nazanin" pitchFamily="2" charset="-78"/>
                        </a:rPr>
                        <a:t>*</a:t>
                      </a:r>
                    </a:p>
                    <a:p>
                      <a:pPr marL="0" marR="0" indent="0" algn="ctr" defTabSz="127946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400" b="0" i="0" u="none" strike="noStrike" dirty="0">
                        <a:solidFill>
                          <a:srgbClr val="000000"/>
                        </a:solidFill>
                        <a:latin typeface="B Nazanin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1223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70292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احداث ساختمان مرکزی </a:t>
                      </a:r>
                      <a:r>
                        <a:rPr lang="fa-I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" action="ppaction://noaction"/>
                        </a:rPr>
                        <a:t>ستاد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8792" marR="8792" marT="8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400" b="0" i="0" u="none" strike="noStrike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70292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rId5" action="ppaction://hlinksldjump"/>
                        </a:rPr>
                        <a:t>مرکز تجزیه مبادلات اصلی و هاب </a:t>
                      </a:r>
                      <a:r>
                        <a:rPr lang="fa-I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  <a:hlinkClick r:id="rId5" action="ppaction://hlinksldjump"/>
                        </a:rPr>
                        <a:t>پستی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8792" marR="8792" marT="8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400" b="0" i="0" u="none" strike="noStrike" dirty="0">
                          <a:solidFill>
                            <a:srgbClr val="000000"/>
                          </a:solidFill>
                          <a:latin typeface="B Nazanin"/>
                          <a:cs typeface="B Nazanin" pitchFamily="2" charset="-78"/>
                        </a:rPr>
                        <a:t> 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  <a:endParaRPr lang="fa-IR" sz="1500" b="0" i="0" u="none" strike="noStrike" dirty="0">
                        <a:solidFill>
                          <a:srgbClr val="000000"/>
                        </a:solidFill>
                        <a:latin typeface="Calibri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500" b="0" i="0" u="none" strike="noStrike" dirty="0">
                          <a:solidFill>
                            <a:srgbClr val="000000"/>
                          </a:solidFill>
                          <a:latin typeface="Calibri"/>
                          <a:cs typeface="B Nazanin" pitchFamily="2" charset="-78"/>
                        </a:rPr>
                        <a:t>*</a:t>
                      </a: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2219">
                <a:tc gridSpan="8">
                  <a:txBody>
                    <a:bodyPr/>
                    <a:lstStyle/>
                    <a:p>
                      <a:pPr marL="0" algn="ctr" defTabSz="913943" rtl="1" eaLnBrk="1" fontAlgn="ctr" latinLnBrk="0" hangingPunct="1"/>
                      <a:r>
                        <a:rPr lang="fa-IR" sz="1500" b="1" i="0" u="none" strike="noStrike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جمع</a:t>
                      </a:r>
                      <a:endParaRPr lang="fa-IR" sz="1500" b="1" i="0" u="none" strike="noStrike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C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C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C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C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688"/>
                    </a:solidFill>
                  </a:tcPr>
                </a:tc>
              </a:tr>
              <a:tr h="349005">
                <a:tc gridSpan="8">
                  <a:txBody>
                    <a:bodyPr/>
                    <a:lstStyle/>
                    <a:p>
                      <a:pPr algn="ctr" rtl="1" fontAlgn="ctr"/>
                      <a:r>
                        <a:rPr lang="fa-IR" sz="21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B Nazanin" pitchFamily="2" charset="-78"/>
                        </a:rPr>
                        <a:t>جمع کل  </a:t>
                      </a:r>
                      <a:endParaRPr lang="fa-IR" sz="2100" b="0" i="0" u="none" strike="noStrike" dirty="0">
                        <a:solidFill>
                          <a:srgbClr val="000000"/>
                        </a:solidFill>
                        <a:latin typeface="Arial"/>
                        <a:cs typeface="B Nazanin" pitchFamily="2" charset="-78"/>
                      </a:endParaRPr>
                    </a:p>
                  </a:txBody>
                  <a:tcPr marL="2944" marR="2944" marT="2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2,450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5,638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5,431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8,681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07642" y="549740"/>
            <a:ext cx="6582251" cy="43332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2216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8 طرح ماندگار شرکت پست جمهوری اسلامی ایران 94 لغایت </a:t>
            </a:r>
            <a:r>
              <a:rPr lang="fa-IR" sz="2216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96</a:t>
            </a:r>
            <a:endParaRPr lang="fa-IR" sz="2216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8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6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25863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7854" y="1528027"/>
            <a:ext cx="1059365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b="1" dirty="0">
                <a:cs typeface="B Nazanin" panose="00000400000000000000" pitchFamily="2" charset="-78"/>
              </a:rPr>
              <a:t>عدم تصویب و ابلاغ اساسنامه </a:t>
            </a:r>
            <a:r>
              <a:rPr lang="fa-IR" b="1" dirty="0" smtClean="0">
                <a:cs typeface="B Nazanin" panose="00000400000000000000" pitchFamily="2" charset="-78"/>
              </a:rPr>
              <a:t>و نامشخص بودن وضعیت حقوقی شرکت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cs typeface="B Nazanin" panose="00000400000000000000" pitchFamily="2" charset="-78"/>
              </a:rPr>
              <a:t>زیان انباشته سنوات گذشته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cs typeface="B Nazanin" panose="00000400000000000000" pitchFamily="2" charset="-78"/>
              </a:rPr>
              <a:t>فرسوده بودن زیرساختهای اصلی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cs typeface="B Nazanin" panose="00000400000000000000" pitchFamily="2" charset="-78"/>
              </a:rPr>
              <a:t>گستردگی کشور و پراکندگی جمعیت در نقاط شهری و روستایی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cs typeface="B Nazanin" panose="00000400000000000000" pitchFamily="2" charset="-78"/>
              </a:rPr>
              <a:t>پاسخگو نبودن شبکه حمل و نقلی کشور برای ارائه خدمات مطلوب و مورد انتظار مردم.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b="1" dirty="0">
                <a:cs typeface="B Nazanin" panose="00000400000000000000" pitchFamily="2" charset="-78"/>
              </a:rPr>
              <a:t>ناشناخته بودن خدمات و سرویس های پستی در جامعه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b="1" dirty="0">
                <a:cs typeface="B Nazanin" panose="00000400000000000000" pitchFamily="2" charset="-78"/>
              </a:rPr>
              <a:t>خدمات تکلیفی و عدم توجیه اقتصادی ارائه خدمات در نقاط غیر برخوردار با توجه به تعرفه ها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cs typeface="B Nazanin" panose="00000400000000000000" pitchFamily="2" charset="-78"/>
              </a:rPr>
              <a:t>کیفیت نامطلوب ارائه خدمات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b="1" dirty="0" smtClean="0">
                <a:cs typeface="B Nazanin" panose="00000400000000000000" pitchFamily="2" charset="-78"/>
              </a:rPr>
              <a:t>نامناسب بودن دستمزد کارکنان اجرایی با توجه به ویژگی و سختی شرایط کار</a:t>
            </a:r>
            <a:endParaRPr lang="fa-IR" b="1" dirty="0">
              <a:cs typeface="B Nazanin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7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2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9712869" y="923113"/>
            <a:ext cx="163538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a-I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چالش های پست:</a:t>
            </a:r>
          </a:p>
        </p:txBody>
      </p:sp>
    </p:spTree>
    <p:extLst>
      <p:ext uri="{BB962C8B-B14F-4D97-AF65-F5344CB8AC3E}">
        <p14:creationId xmlns:p14="http://schemas.microsoft.com/office/powerpoint/2010/main" val="374946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/>
          <p:nvPr/>
        </p:nvGrpSpPr>
        <p:grpSpPr>
          <a:xfrm>
            <a:off x="0" y="-2244"/>
            <a:ext cx="12192000" cy="523220"/>
            <a:chOff x="0" y="-52785"/>
            <a:chExt cx="9156488" cy="675096"/>
          </a:xfrm>
        </p:grpSpPr>
        <p:sp>
          <p:nvSpPr>
            <p:cNvPr id="9" name="Rectangle 8"/>
            <p:cNvSpPr/>
            <p:nvPr/>
          </p:nvSpPr>
          <p:spPr>
            <a:xfrm>
              <a:off x="12488" y="-49890"/>
              <a:ext cx="9144000" cy="635089"/>
            </a:xfrm>
            <a:prstGeom prst="rect">
              <a:avLst/>
            </a:prstGeom>
            <a:solidFill>
              <a:srgbClr val="333399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algn="ctr" defTabSz="913850">
                <a:defRPr/>
              </a:pPr>
              <a:endParaRPr lang="en-US" kern="0">
                <a:solidFill>
                  <a:srgbClr val="FFFFFF"/>
                </a:solidFill>
                <a:latin typeface="Arial"/>
                <a:cs typeface="B Nazanin" pitchFamily="2" charset="-78"/>
              </a:endParaRPr>
            </a:p>
          </p:txBody>
        </p:sp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>
              <a:off x="4189132" y="-52785"/>
              <a:ext cx="4953000" cy="675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3850">
                <a:defRPr/>
              </a:pPr>
              <a:r>
                <a:rPr lang="fa-IR" sz="2800" kern="0" dirty="0">
                  <a:solidFill>
                    <a:srgbClr val="FFFFFF"/>
                  </a:solidFill>
                  <a:latin typeface="IranNastaliq" panose="02020505000000020003" pitchFamily="18" charset="0"/>
                  <a:cs typeface="IranNastaliq" panose="02020505000000020003" pitchFamily="18" charset="0"/>
                </a:rPr>
                <a:t>سال دولت و ملت ،همدلی و همزبانی</a:t>
              </a:r>
            </a:p>
          </p:txBody>
        </p:sp>
        <p:pic>
          <p:nvPicPr>
            <p:cNvPr id="11" name="Picture 2" descr="E:\@Amini Rad@\PHOTO @\back rand1\BACH2 (54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642910" cy="57148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-1596330" y="-31007"/>
            <a:ext cx="5362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5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4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160383"/>
              </p:ext>
            </p:extLst>
          </p:nvPr>
        </p:nvGraphicFramePr>
        <p:xfrm>
          <a:off x="587827" y="960117"/>
          <a:ext cx="11419118" cy="5230043"/>
        </p:xfrm>
        <a:graphic>
          <a:graphicData uri="http://schemas.openxmlformats.org/drawingml/2006/table">
            <a:tbl>
              <a:tblPr rtl="1">
                <a:tableStyleId>{5940675A-B579-460E-94D1-54222C63F5DA}</a:tableStyleId>
              </a:tblPr>
              <a:tblGrid>
                <a:gridCol w="656139"/>
                <a:gridCol w="2262015"/>
                <a:gridCol w="3551204"/>
                <a:gridCol w="1043535"/>
                <a:gridCol w="962475"/>
                <a:gridCol w="565832"/>
                <a:gridCol w="778603"/>
                <a:gridCol w="631312"/>
                <a:gridCol w="968003"/>
              </a:tblGrid>
              <a:tr h="456163"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ردیف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عنوان هدف کمی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عنوان شاخص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واحد</a:t>
                      </a: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اندازه گیری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وضعیت </a:t>
                      </a:r>
                      <a:endParaRPr lang="fa-IR" sz="1400" b="1" u="none" strike="noStrike" dirty="0" smtClean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در </a:t>
                      </a:r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ابتدای </a:t>
                      </a:r>
                      <a:endParaRPr lang="fa-IR" sz="1400" b="1" u="none" strike="noStrike" dirty="0" smtClean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استقراردولت</a:t>
                      </a: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یازدهم </a:t>
                      </a:r>
                      <a:endParaRPr lang="fa-IR" sz="1400" b="1" u="none" strike="noStrike" dirty="0" smtClean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(</a:t>
                      </a:r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مرداد1392)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زمانبندی تحقق اهداف کمی 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وضعیت </a:t>
                      </a:r>
                      <a:endParaRPr lang="fa-IR" sz="1400" b="1" u="none" strike="noStrike" dirty="0" smtClean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در </a:t>
                      </a:r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پایان </a:t>
                      </a:r>
                      <a:endParaRPr lang="fa-IR" sz="1400" b="1" u="none" strike="noStrike" dirty="0" smtClean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دولت </a:t>
                      </a: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یازدهم</a:t>
                      </a: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(سال 1396)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38838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400" b="1" u="none" strike="noStrike">
                          <a:effectLst/>
                          <a:cs typeface="B Nazanin" panose="00000400000000000000" pitchFamily="2" charset="-78"/>
                        </a:rPr>
                        <a:t>1394</a:t>
                      </a:r>
                      <a:endParaRPr lang="fa-IR" sz="14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400" b="1" u="none" strike="noStrike">
                          <a:effectLst/>
                          <a:cs typeface="B Nazanin" panose="00000400000000000000" pitchFamily="2" charset="-78"/>
                        </a:rPr>
                        <a:t>1395</a:t>
                      </a:r>
                      <a:endParaRPr lang="fa-IR" sz="14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1396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54937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ارائه خدمات نوین پستی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ارائه پست الکترونیک به شهروندان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میلیون کاربر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0.04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7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12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22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254937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>
                          <a:effectLst/>
                          <a:cs typeface="B Nazanin" panose="00000400000000000000" pitchFamily="2" charset="-78"/>
                        </a:rPr>
                        <a:t>ارائه خدمات کارتابل شهروندی</a:t>
                      </a:r>
                      <a:endParaRPr lang="fa-IR" sz="12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میلیون کاربر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-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7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7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17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2906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راه اندازی درگاه پیشخوان الکترونیک دولت </a:t>
                      </a:r>
                      <a:r>
                        <a:rPr lang="en-US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(GECP)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درصد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-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60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40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100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254937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راه اندازی سامانه خدمات ویژه شهروندی (خوش)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میلیون کاربر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-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8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15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15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38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37939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راه اندازی سامانه صندوق دریافت </a:t>
                      </a:r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الکترونیکی</a:t>
                      </a:r>
                    </a:p>
                    <a:p>
                      <a:pPr algn="ctr" rtl="1" fontAlgn="ctr"/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(آب ، برق ، گاز ، تلفن و قبوض شهرداری) 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میلیون صندوق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-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8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15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15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38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306315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6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smtClean="0">
                          <a:effectLst/>
                          <a:cs typeface="B Nazanin" panose="00000400000000000000" pitchFamily="2" charset="-78"/>
                        </a:rPr>
                        <a:t>سامانه </a:t>
                      </a:r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یکپارچه مدیریت املاک (سیماک)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درصد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-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30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40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30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100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306315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7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سامانه </a:t>
                      </a:r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یکپارچه </a:t>
                      </a:r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نشانی املاک</a:t>
                      </a:r>
                      <a:r>
                        <a:rPr lang="en-US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GNAF)</a:t>
                      </a:r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)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میلیون </a:t>
                      </a:r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رکورد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-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14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19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290673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8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ارتقای وضعیت اقتصادی </a:t>
                      </a:r>
                      <a:endParaRPr lang="fa-IR" sz="1400" b="1" u="none" strike="noStrike" dirty="0" smtClean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 fontAlgn="ctr"/>
                      <a:r>
                        <a:rPr lang="fa-IR" sz="14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شرکت </a:t>
                      </a:r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پست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درآمد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میلیارد ریال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1,497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8,000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10,000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13,000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13,000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254937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9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توسعه بازار خدمات پستی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ترافیک </a:t>
                      </a:r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پستی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میلیون مرسوله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226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669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769</a:t>
                      </a:r>
                      <a:endParaRPr lang="fa-I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885</a:t>
                      </a:r>
                      <a:endParaRPr lang="fa-I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885</a:t>
                      </a:r>
                      <a:endParaRPr lang="fa-I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37939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10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سرانه </a:t>
                      </a:r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مرسوله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مرسوله</a:t>
                      </a:r>
                      <a:r>
                        <a:rPr lang="fa-IR" sz="1200" b="1" u="none" strike="noStrike" baseline="0" dirty="0" smtClean="0">
                          <a:effectLst/>
                          <a:cs typeface="B Nazanin" panose="00000400000000000000" pitchFamily="2" charset="-78"/>
                        </a:rPr>
                        <a:t> به جمعیت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2.9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B Nazanin" panose="00000400000000000000" pitchFamily="2" charset="-78"/>
                        </a:rPr>
                        <a:t>8.5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9.7</a:t>
                      </a:r>
                      <a:endParaRPr lang="fa-I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11</a:t>
                      </a:r>
                      <a:endParaRPr lang="fa-I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11</a:t>
                      </a:r>
                      <a:endParaRPr lang="fa-I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254937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11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 fontAlgn="ctr"/>
                      <a:r>
                        <a:rPr lang="fa-IR" sz="1400" b="1" u="none" strike="noStrike" dirty="0">
                          <a:effectLst/>
                          <a:cs typeface="B Nazanin" panose="00000400000000000000" pitchFamily="2" charset="-78"/>
                        </a:rPr>
                        <a:t>ارتقای کیفیت خدمات پستی </a:t>
                      </a:r>
                      <a:endParaRPr lang="fa-IR" sz="14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کاهش تعداد بی ترتیبی های پستی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مورد در میلیون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12.8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*</a:t>
                      </a:r>
                      <a:endParaRPr lang="fa-I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*</a:t>
                      </a:r>
                      <a:endParaRPr lang="fa-I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*</a:t>
                      </a:r>
                      <a:endParaRPr lang="fa-IR" sz="16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254937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12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بهبود زمان سیر </a:t>
                      </a:r>
                      <a:r>
                        <a:rPr lang="fa-IR" sz="1200" b="1" u="none" strike="noStrike" dirty="0" smtClean="0">
                          <a:effectLst/>
                          <a:cs typeface="B Nazanin" panose="00000400000000000000" pitchFamily="2" charset="-78"/>
                        </a:rPr>
                        <a:t>مرسولات پستی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درصد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86.7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*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*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 smtClean="0">
                          <a:effectLst/>
                          <a:cs typeface="B Nazanin" panose="00000400000000000000" pitchFamily="2" charset="-78"/>
                        </a:rPr>
                        <a:t>*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254937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13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 fontAlgn="ctr"/>
                      <a:endParaRPr lang="fa-IR" sz="10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Mitra" panose="00000400000000000000" pitchFamily="2" charset="-78"/>
                      </a:endParaRPr>
                    </a:p>
                  </a:txBody>
                  <a:tcPr marL="5906" marR="5906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میزان رضایت مشتریان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u="none" strike="noStrike" dirty="0">
                          <a:effectLst/>
                          <a:cs typeface="B Nazanin" panose="00000400000000000000" pitchFamily="2" charset="-78"/>
                        </a:rPr>
                        <a:t>درصد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-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fa-IR" sz="1600" b="1" i="0" u="none" strike="noStrike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1" u="none" strike="noStrike" dirty="0">
                          <a:effectLst/>
                          <a:cs typeface="B Nazanin" panose="00000400000000000000" pitchFamily="2" charset="-78"/>
                        </a:rPr>
                        <a:t>81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</a:tr>
              <a:tr h="255774">
                <a:tc gridSpan="9">
                  <a:txBody>
                    <a:bodyPr/>
                    <a:lstStyle/>
                    <a:p>
                      <a:pPr algn="r" rtl="0" fontAlgn="ctr"/>
                      <a:r>
                        <a:rPr lang="fa-IR" sz="1100" b="1" u="none" strike="noStrike" dirty="0" smtClean="0">
                          <a:effectLst/>
                          <a:cs typeface="B Nazanin" panose="00000400000000000000" pitchFamily="2" charset="-78"/>
                        </a:rPr>
                        <a:t>*مقادیر تعداد شاخص کاهش  </a:t>
                      </a:r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بی ترتیبی های پستی و بهبود زمان مدت سیر </a:t>
                      </a:r>
                      <a:r>
                        <a:rPr lang="fa-IR" sz="1100" b="1" u="none" strike="noStrike" dirty="0" smtClean="0">
                          <a:effectLst/>
                          <a:cs typeface="B Nazanin" panose="00000400000000000000" pitchFamily="2" charset="-78"/>
                        </a:rPr>
                        <a:t>مرسولات  پستی در </a:t>
                      </a:r>
                      <a:r>
                        <a:rPr lang="fa-IR" sz="1100" b="1" u="none" strike="noStrike" dirty="0">
                          <a:effectLst/>
                          <a:cs typeface="B Nazanin" panose="00000400000000000000" pitchFamily="2" charset="-78"/>
                        </a:rPr>
                        <a:t>سال های 1395 و 1396 در برنامه ششم توسعه تعیین خواهد </a:t>
                      </a:r>
                      <a:r>
                        <a:rPr lang="fa-IR" sz="1100" b="1" u="none" strike="noStrike" dirty="0" smtClean="0">
                          <a:effectLst/>
                          <a:cs typeface="B Nazanin" panose="00000400000000000000" pitchFamily="2" charset="-78"/>
                        </a:rPr>
                        <a:t>شد.</a:t>
                      </a:r>
                      <a:endParaRPr lang="fa-IR" sz="1100" b="1" i="0" u="none" strike="noStrike" dirty="0">
                        <a:solidFill>
                          <a:srgbClr val="000000"/>
                        </a:solidFill>
                        <a:effectLst/>
                        <a:latin typeface="B Mitra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907" marR="5907" marT="5906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120961" y="481580"/>
            <a:ext cx="79667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800" dirty="0">
                <a:solidFill>
                  <a:srgbClr val="002060"/>
                </a:solidFill>
                <a:latin typeface="IranNastaliq" panose="02020505000000020003" pitchFamily="18" charset="0"/>
                <a:ea typeface="+mj-ea"/>
                <a:cs typeface="IranNastaliq" panose="02020505000000020003" pitchFamily="18" charset="0"/>
              </a:rPr>
              <a:t>وضعیت شاخص های مربوط به شرکت پست ج .ا.ا  از ابتدای استقرار دولت یازدهم</a:t>
            </a:r>
          </a:p>
        </p:txBody>
      </p:sp>
    </p:spTree>
    <p:extLst>
      <p:ext uri="{BB962C8B-B14F-4D97-AF65-F5344CB8AC3E}">
        <p14:creationId xmlns:p14="http://schemas.microsoft.com/office/powerpoint/2010/main" val="30970996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659023" y="1111027"/>
            <a:ext cx="5000660" cy="461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r>
              <a:rPr lang="fa-IR" sz="2571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الف) توسعه محصولات و خدمات: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45073" y="1734693"/>
            <a:ext cx="11318487" cy="394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defTabSz="653156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تحقق نوآوری با ایجاد </a:t>
            </a:r>
            <a:r>
              <a:rPr lang="fa-IR" b="1" dirty="0" smtClean="0">
                <a:latin typeface="Calibri" pitchFamily="34" charset="0"/>
                <a:ea typeface="Calibri" pitchFamily="34" charset="0"/>
                <a:cs typeface="B Nazanin" pitchFamily="2" charset="-78"/>
              </a:rPr>
              <a:t>9 سرویس 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و 132 خدمت جدید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: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179388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سرویس پست مالی (خدمات مالی در باجه‌های پستی) 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179388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سرویس پست نت (خدمات الکترونیک مبتنی بر اینترنت)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179388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سرویس پست همراه (</a:t>
            </a:r>
            <a:r>
              <a:rPr lang="en-US" dirty="0">
                <a:latin typeface="Calibri" pitchFamily="34" charset="0"/>
                <a:ea typeface="Calibri" pitchFamily="34" charset="0"/>
                <a:cs typeface="B Nazanin" pitchFamily="2" charset="-78"/>
              </a:rPr>
              <a:t>USSD</a:t>
            </a: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 )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179388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سرویس پست بیمه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179388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شبکه متمرکز تبلیغات تلویزیونی در دفاتر پستی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179388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سرویس تحویل در زمان مشخص ( تعیین زمان توزیع)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179388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فعال‌سازی سرویس پس‌کرایه (کرایه در مقصد)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179388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توسعه سرویس وب‌آگهی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179388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پست‌رسانه 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بازنگری در وضعیت مبادلات پستی با استفاده از خطوط ریلی و گسترش خطوط هوایی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88900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عقد قرار داد با شرکت راه‌آهن جمهوری اسلامی ایران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88900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عقد قرارداد جدید با شرکتهای هواپیمایی امارات، لوفت‌هانزا، ترکیش، ماهان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marL="357188" lvl="2" indent="-88900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راه‌اندازی مجدد خط زمینی تهران - </a:t>
            </a:r>
            <a:r>
              <a:rPr lang="fa-IR" dirty="0" smtClean="0">
                <a:latin typeface="Calibri" pitchFamily="34" charset="0"/>
                <a:ea typeface="Calibri" pitchFamily="34" charset="0"/>
                <a:cs typeface="B Nazanin" pitchFamily="2" charset="-78"/>
              </a:rPr>
              <a:t>لایپزیک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6" name="Picture 2" descr="E:\@Amini Rad@\PHOTO @\back rand1\BACH2 (5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38666"/>
            <a:ext cx="856044" cy="442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838200" y="556049"/>
            <a:ext cx="10515600" cy="952711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a-IR" sz="3600" dirty="0" smtClean="0">
                <a:solidFill>
                  <a:srgbClr val="FF0000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مهمترین اقدامات و دستاوردهای شرکت پست ج.ا.ا. از ابتدای استقرار دولت یازدهم </a:t>
            </a:r>
            <a:endParaRPr lang="fa-IR" sz="3600" dirty="0">
              <a:solidFill>
                <a:srgbClr val="FF0000"/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49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659023" y="1193776"/>
            <a:ext cx="5000660" cy="461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r>
              <a:rPr lang="fa-IR" sz="2571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الف) توسعه محصولات و خدمات: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45073" y="1666799"/>
            <a:ext cx="11318487" cy="380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 smtClean="0">
                <a:latin typeface="Calibri" pitchFamily="34" charset="0"/>
                <a:ea typeface="Calibri" pitchFamily="34" charset="0"/>
                <a:cs typeface="B Nazanin" pitchFamily="2" charset="-78"/>
              </a:rPr>
              <a:t>افزایش 69درصدی 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درآمد نسبت به مدت مشابه </a:t>
            </a:r>
            <a:r>
              <a:rPr lang="fa-IR" b="1" dirty="0" smtClean="0">
                <a:latin typeface="Calibri" pitchFamily="34" charset="0"/>
                <a:ea typeface="Calibri" pitchFamily="34" charset="0"/>
                <a:cs typeface="B Nazanin" pitchFamily="2" charset="-78"/>
              </a:rPr>
              <a:t>22 ماهه قبل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تحقق اهداف شبکه در استراتژیهای مکان محور (بهنگام سازی اماکن </a:t>
            </a:r>
            <a:r>
              <a:rPr lang="fa-IR" b="1" dirty="0">
                <a:latin typeface="Calibri"/>
                <a:ea typeface="Calibri" pitchFamily="34" charset="0"/>
                <a:cs typeface="B Nazanin" pitchFamily="2" charset="-78"/>
              </a:rPr>
              <a:t>–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 تغییر محیط نرم‌افزاری از 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Dos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 به 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Windows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)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راه‌اندازی پروژه ساماندهی نشانی ایرانیان (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GNAF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) بعنوان یک پروژه فرابخشی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حذف قراردادهای غیر اقتصادی و عقد قراردادهای با ارزش افزوده از جمله: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سازمان راهداری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شرکت رایتل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قبول مدارک ثبت نام کارت هوشمند ملی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ارتباط وب سرویس کد پستی با بانک</a:t>
            </a:r>
            <a:r>
              <a:rPr lang="en-US" dirty="0">
                <a:latin typeface="Arial" pitchFamily="34" charset="0"/>
                <a:ea typeface="Calibri" pitchFamily="34" charset="0"/>
                <a:cs typeface="B Nazanin" pitchFamily="2" charset="-78"/>
              </a:rPr>
              <a:t>‌</a:t>
            </a: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ها</a:t>
            </a:r>
            <a:endParaRPr lang="en-US" sz="1050" dirty="0">
              <a:latin typeface="Arial" pitchFamily="34" charset="0"/>
              <a:cs typeface="B Nazanin" pitchFamily="2" charset="-78"/>
            </a:endParaRPr>
          </a:p>
          <a:p>
            <a:pPr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وزارت علوم (تائیدیه تحصیلی)</a:t>
            </a:r>
            <a:endParaRPr lang="fa-IR" sz="3200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6" name="Picture 2" descr="E:\@Amini Rad@\PHOTO @\back rand1\BACH2 (5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38666"/>
            <a:ext cx="856044" cy="442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838200" y="556049"/>
            <a:ext cx="10515600" cy="952711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a-IR" sz="3600" dirty="0" smtClean="0">
                <a:solidFill>
                  <a:srgbClr val="FF0000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مهمترین اقدامات و دستاوردهای شرکت پست ج.ا.ا. از ابتدای استقرار دولت یازدهم </a:t>
            </a:r>
            <a:endParaRPr lang="fa-IR" sz="3600" dirty="0">
              <a:solidFill>
                <a:srgbClr val="FF0000"/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20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762458" y="572406"/>
            <a:ext cx="3980713" cy="461573"/>
          </a:xfrm>
          <a:prstGeom prst="rect">
            <a:avLst/>
          </a:prstGeom>
          <a:noFill/>
        </p:spPr>
        <p:txBody>
          <a:bodyPr wrap="none" lIns="65314" tIns="32657" rIns="65314" bIns="32657">
            <a:spAutoFit/>
          </a:bodyPr>
          <a:lstStyle/>
          <a:p>
            <a:pPr algn="ctr"/>
            <a:r>
              <a:rPr lang="fa-IR" sz="2571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ب) مدیریت هزینه و رفرم سازمانی: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501807" y="1033975"/>
            <a:ext cx="11241365" cy="1697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653156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چابک‌سازی و اصلاح ساختار ستاد شرکت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marL="88900" lvl="2" algn="just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اصلاح ساختار نیروی انسانی با </a:t>
            </a:r>
            <a:r>
              <a:rPr lang="fa-IR" b="1" dirty="0" smtClean="0">
                <a:latin typeface="Calibri" pitchFamily="34" charset="0"/>
                <a:ea typeface="Calibri" pitchFamily="34" charset="0"/>
                <a:cs typeface="B Nazanin" pitchFamily="2" charset="-78"/>
              </a:rPr>
              <a:t>10 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درصد کاهش (کاهش  </a:t>
            </a:r>
            <a:r>
              <a:rPr lang="fa-IR" b="1" dirty="0" smtClean="0">
                <a:latin typeface="Calibri" pitchFamily="34" charset="0"/>
                <a:ea typeface="Calibri" pitchFamily="34" charset="0"/>
                <a:cs typeface="B Nazanin" pitchFamily="2" charset="-78"/>
              </a:rPr>
              <a:t>1393 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نفر از پرسنل ) و کاهش یکصد ردیف سازمانی-  ادغام 3 اداره‌کل و کاهش 8 اداره</a:t>
            </a:r>
          </a:p>
          <a:p>
            <a:pPr marL="88900" lvl="2" algn="just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2000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ادغام اداره‌کل تجزیه و مبادلات با ستاد اداره‌کل پست استان تهران و 8 اداره تجزیه و مبادلات مناطق پستی تهران</a:t>
            </a:r>
            <a:endParaRPr lang="en-US" sz="1200" b="1" dirty="0">
              <a:latin typeface="Arial" pitchFamily="34" charset="0"/>
              <a:cs typeface="B Nazanin" pitchFamily="2" charset="-78"/>
            </a:endParaRPr>
          </a:p>
          <a:p>
            <a:pPr marL="653156" lvl="2" algn="just" defTabSz="653156" eaLnBrk="0" fontAlgn="base" hangingPunct="0"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endParaRPr lang="fa-IR" sz="3200" b="1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030020" y="31376"/>
            <a:ext cx="131968" cy="26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endParaRPr lang="en-US" sz="1286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580801" y="2514454"/>
            <a:ext cx="11162371" cy="36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خروج از بحران با پرداخت 1000 میلیارد ریال بدهی شرکت به ذینفعان </a:t>
            </a:r>
            <a:endParaRPr lang="en-US" sz="1100" dirty="0">
              <a:latin typeface="Arial" pitchFamily="34" charset="0"/>
              <a:cs typeface="B Nazanin" pitchFamily="2" charset="-78"/>
            </a:endParaRPr>
          </a:p>
          <a:p>
            <a:pPr algn="just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ارتقا سطح معیشت پرسنل با افزایش میانگین پرداخت به مبلغ 7 میلیون ریال در هر ماه به ازای هرنفر</a:t>
            </a:r>
            <a:endParaRPr lang="en-US" sz="1100" dirty="0">
              <a:latin typeface="Arial" pitchFamily="34" charset="0"/>
              <a:cs typeface="B Nazanin" pitchFamily="2" charset="-78"/>
            </a:endParaRPr>
          </a:p>
          <a:p>
            <a:pPr algn="just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تنظیم و تصویب </a:t>
            </a:r>
            <a:r>
              <a:rPr lang="fa-IR" b="1" dirty="0" smtClean="0">
                <a:latin typeface="Calibri" pitchFamily="34" charset="0"/>
                <a:ea typeface="Calibri" pitchFamily="34" charset="0"/>
                <a:cs typeface="B Nazanin" pitchFamily="2" charset="-78"/>
              </a:rPr>
              <a:t> بودجه سال 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94 و پیگیری موافقت‌نامه‌ها و طرح‌های سرمایه‌گذاری ( منابع عمومی) از سازمان مدیریت و </a:t>
            </a:r>
            <a:r>
              <a:rPr lang="fa-IR" b="1" dirty="0" smtClean="0">
                <a:latin typeface="Calibri" pitchFamily="34" charset="0"/>
                <a:ea typeface="Calibri" pitchFamily="34" charset="0"/>
                <a:cs typeface="B Nazanin" pitchFamily="2" charset="-78"/>
              </a:rPr>
              <a:t>برنامه‌ریزی 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کشور بصورت مستمر</a:t>
            </a:r>
            <a:endParaRPr lang="en-US" sz="1100" dirty="0">
              <a:latin typeface="Arial" pitchFamily="34" charset="0"/>
              <a:cs typeface="B Nazanin" pitchFamily="2" charset="-78"/>
            </a:endParaRPr>
          </a:p>
          <a:p>
            <a:pPr algn="just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توسعه و پشتیبانی سیستم‌های جامع قبول، قبول تحت وب، همراه نامه‌رسان، گزارشات مدیریتی، تجزیه مبادلات و توزیع، و نگهداری سامانه‌های اصلی در سایت مرکزی رهگیری و شبکه‌های 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LAN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 و وایرلس</a:t>
            </a:r>
            <a:endParaRPr lang="en-US" sz="1100" dirty="0">
              <a:latin typeface="Arial" pitchFamily="34" charset="0"/>
              <a:cs typeface="B Nazanin" pitchFamily="2" charset="-78"/>
            </a:endParaRPr>
          </a:p>
          <a:p>
            <a:pPr algn="just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توسعه زیرساخت‌های سیستم رهگیری مرسولات و ارتقای پهنای باند خطوط 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MPLS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 دفاتر واحدهای پستی در جهت توسعه خدمات الکترونیک در دفاتر</a:t>
            </a:r>
            <a:endParaRPr lang="en-US" b="1" dirty="0">
              <a:latin typeface="Calibri" pitchFamily="34" charset="0"/>
              <a:ea typeface="Calibri" pitchFamily="34" charset="0"/>
              <a:cs typeface="B Nazanin" pitchFamily="2" charset="-78"/>
            </a:endParaRPr>
          </a:p>
          <a:p>
            <a:pPr algn="just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برقراری ارتباط بین شبکه اینترانت شرکت پست و شبکه دولت بمنظور ایجاد دسترسی به برنامه سامد (سامانه ارتباطی مردم و دولت)</a:t>
            </a:r>
            <a:endParaRPr lang="en-US" sz="1100" dirty="0">
              <a:latin typeface="Arial" pitchFamily="34" charset="0"/>
              <a:cs typeface="B Nazanin" pitchFamily="2" charset="-78"/>
            </a:endParaRPr>
          </a:p>
          <a:p>
            <a:pPr algn="just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توسعه و ارتقای سایت مرکزی پست (در حال اجرا) و بروز رسانی محتوای پرتال، راه‌اندازی لینک سرویس خدمات ارزش افزوده پست از طریق تلفن همراه (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USSD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)</a:t>
            </a:r>
            <a:endParaRPr lang="en-US" sz="1100" dirty="0">
              <a:latin typeface="Arial" pitchFamily="34" charset="0"/>
              <a:cs typeface="B Nazanin" pitchFamily="2" charset="-78"/>
            </a:endParaRPr>
          </a:p>
          <a:p>
            <a:pPr algn="just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اقدام جهت تهیه برنامه جامع فناوری اطلاعات (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IT Master Plan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) و برنامه کسب و کار صندوق پست الکترونیک با همکاری مشاور ذیصلاح</a:t>
            </a:r>
            <a:endParaRPr lang="en-US" sz="1100" dirty="0">
              <a:latin typeface="Arial" pitchFamily="34" charset="0"/>
              <a:cs typeface="B Nazanin" pitchFamily="2" charset="-78"/>
            </a:endParaRPr>
          </a:p>
          <a:p>
            <a:pPr algn="just" defTabSz="653156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اقدام جهت تهیه برنامه کسب و کار سرویس صندوق پست الکترونیک توسط مشاور ذیصلاح</a:t>
            </a:r>
            <a:endParaRPr lang="fa-IR" sz="2800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8" name="Picture 2" descr="E:\@Amini Rad@\PHOTO @\back rand1\BACH2 (5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38666"/>
            <a:ext cx="856044" cy="442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8412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030020" y="31376"/>
            <a:ext cx="131968" cy="26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endParaRPr lang="en-US" sz="1286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69475" y="571484"/>
            <a:ext cx="7240928" cy="342951"/>
          </a:xfrm>
          <a:prstGeom prst="rect">
            <a:avLst/>
          </a:prstGeom>
          <a:noFill/>
        </p:spPr>
        <p:txBody>
          <a:bodyPr wrap="square" lIns="65314" tIns="32657" rIns="65314" bIns="32657">
            <a:spAutoFit/>
          </a:bodyPr>
          <a:lstStyle/>
          <a:p>
            <a:pPr algn="ctr"/>
            <a:r>
              <a:rPr lang="fa-IR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ج) پروژه‌های عمرانی که مورد بهره‌برداری قرار گرفته است: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548398"/>
              </p:ext>
            </p:extLst>
          </p:nvPr>
        </p:nvGraphicFramePr>
        <p:xfrm>
          <a:off x="583897" y="1033044"/>
          <a:ext cx="11292289" cy="5362956"/>
        </p:xfrm>
        <a:graphic>
          <a:graphicData uri="http://schemas.openxmlformats.org/drawingml/2006/table">
            <a:tbl>
              <a:tblPr rtl="1"/>
              <a:tblGrid>
                <a:gridCol w="772687"/>
                <a:gridCol w="3390657"/>
                <a:gridCol w="4574241"/>
                <a:gridCol w="2554704"/>
              </a:tblGrid>
              <a:tr h="28841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ردیف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نام استان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نام شهرستان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اعتبار مصروفه (میلیون ریال)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88416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1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آذربایجان شرقی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+mn-lt"/>
                          <a:ea typeface="Calibri"/>
                          <a:cs typeface="B Nazanin"/>
                        </a:rPr>
                        <a:t>اداره پست بناب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9،787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6" marR="4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6" marR="489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/>
                        </a:rPr>
                        <a:t>ناحیه پستی ایل گلی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6،000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2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تهران</a:t>
                      </a:r>
                      <a:endParaRPr lang="en-US" dirty="0"/>
                    </a:p>
                  </a:txBody>
                  <a:tcPr marL="48987" marR="48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/>
                        </a:rPr>
                        <a:t>تکمیل مرکز مبادله پستی فرودگاه امام خمینی (ره)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20،000</a:t>
                      </a:r>
                      <a:endParaRPr lang="en-US" dirty="0"/>
                    </a:p>
                  </a:txBody>
                  <a:tcPr marL="48987" marR="48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3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خراسان رضوی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/>
                        </a:rPr>
                        <a:t>اداره پست بجستان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4،800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4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کردستان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/>
                        </a:rPr>
                        <a:t>تجزیه و مبادلات کردستان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36،000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5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کرمان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+mn-lt"/>
                          <a:ea typeface="Calibri"/>
                          <a:cs typeface="B Nazanin"/>
                        </a:rPr>
                        <a:t>اداره پست بم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5،130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+mn-lt"/>
                          <a:ea typeface="Calibri"/>
                          <a:cs typeface="B Nazanin"/>
                        </a:rPr>
                        <a:t>اداره پست بروات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1،120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+mn-lt"/>
                          <a:ea typeface="Calibri"/>
                          <a:cs typeface="B Nazanin"/>
                        </a:rPr>
                        <a:t>اداره پست رفسنجان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9،710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6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خوزستان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+mn-lt"/>
                          <a:ea typeface="Calibri"/>
                          <a:cs typeface="B Nazanin"/>
                        </a:rPr>
                        <a:t>اداره پست گتوند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4،100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7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سیستان و بلوچستان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+mn-lt"/>
                          <a:ea typeface="Calibri"/>
                          <a:cs typeface="B Nazanin"/>
                        </a:rPr>
                        <a:t>اداره پست زهک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625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+mn-lt"/>
                          <a:ea typeface="Calibri"/>
                          <a:cs typeface="B Nazanin"/>
                        </a:rPr>
                        <a:t>اداره پست سوران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800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+mn-lt"/>
                          <a:ea typeface="Calibri"/>
                          <a:cs typeface="B Nazanin"/>
                        </a:rPr>
                        <a:t>اداره پست سرباز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750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8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لرستان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اداره پست دورود</a:t>
                      </a:r>
                      <a:endParaRPr lang="fa-IR" sz="1700" b="1" dirty="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5،000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9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گلستان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+mn-lt"/>
                          <a:ea typeface="Calibri"/>
                          <a:cs typeface="B Nazanin"/>
                        </a:rPr>
                        <a:t>اداره پست مراوه </a:t>
                      </a: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تپه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2،500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10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فارس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ناحیه پستی 714 شیراز</a:t>
                      </a:r>
                      <a:endParaRPr lang="fa-IR" sz="1700" b="1" dirty="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/>
                        </a:rPr>
                        <a:t>11،500</a:t>
                      </a:r>
                      <a:endParaRPr lang="en-US" sz="17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11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تجهیز برخی از واحدهای پستی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700" b="1" dirty="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Calibri"/>
                          <a:ea typeface="Calibri"/>
                          <a:cs typeface="B Nazanin"/>
                        </a:rPr>
                        <a:t>960،000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88416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Calibri"/>
                          <a:ea typeface="Calibri"/>
                          <a:cs typeface="B Nazanin"/>
                        </a:rPr>
                        <a:t>جمع کل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700" b="1" dirty="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700" b="1" smtClean="0">
                          <a:latin typeface="Calibri"/>
                          <a:ea typeface="Calibri"/>
                          <a:cs typeface="B Nazanin"/>
                        </a:rPr>
                        <a:t>1،077،822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8987" marR="48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7" name="Picture 2" descr="E:\@Amini Rad@\PHOTO @\back rand1\BACH2 (5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38666"/>
            <a:ext cx="856044" cy="442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433855"/>
            <a:ext cx="12156256" cy="4241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1780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030020" y="31376"/>
            <a:ext cx="131968" cy="26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endParaRPr lang="en-US" sz="1286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84381" y="702299"/>
            <a:ext cx="3103871" cy="461573"/>
          </a:xfrm>
          <a:prstGeom prst="rect">
            <a:avLst/>
          </a:prstGeom>
          <a:noFill/>
        </p:spPr>
        <p:txBody>
          <a:bodyPr wrap="none" lIns="65314" tIns="32657" rIns="65314" bIns="32657">
            <a:spAutoFit/>
          </a:bodyPr>
          <a:lstStyle/>
          <a:p>
            <a:pPr algn="ctr"/>
            <a:r>
              <a:rPr lang="fa-IR" sz="2571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د) فعالیتهای پست بین‌الملل:</a:t>
            </a: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541772" y="1117797"/>
            <a:ext cx="11240429" cy="5051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اخذ گواهینامه کیفیت بین‌الملل در سطح نقره از اتحادیه پستی جهانی 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UPU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حضور دبیرکل در تهران و ملاقات با نمایندگان محترم مجلس و مقام عالی وزارت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تصویب کاندیداتوری جمهوری اسلامی ایران بعنوان میزبان کنگره 2017 اتحادیه پستی آسیا و اقیانوسیه 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APPU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marL="357188" lvl="2" indent="-179388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پس از 17 سال پست جمهوری اسلامی ایران برای دومین بار میزبان کنگره </a:t>
            </a:r>
            <a:r>
              <a:rPr lang="en-US" dirty="0">
                <a:latin typeface="Calibri" pitchFamily="34" charset="0"/>
                <a:ea typeface="Calibri" pitchFamily="34" charset="0"/>
                <a:cs typeface="B Nazanin" pitchFamily="2" charset="-78"/>
              </a:rPr>
              <a:t>APPU</a:t>
            </a: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 شد.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امضای یادداشت تفاهم توسعه همکاریهای پستی با کشورهای ترکیه، آذربایجان </a:t>
            </a:r>
            <a:r>
              <a:rPr lang="fa-IR" b="1" dirty="0" smtClean="0">
                <a:latin typeface="Calibri" pitchFamily="34" charset="0"/>
                <a:ea typeface="Calibri" pitchFamily="34" charset="0"/>
                <a:cs typeface="B Nazanin" pitchFamily="2" charset="-78"/>
              </a:rPr>
              <a:t>، عراق و افغانستان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marL="268288" lvl="2" indent="-90488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توسعه سرویس خرید و فروش اینترنتی، برگزاری نمایشگاههای تمبر، ترانزیت مرسولات از طریق ایران، ...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چاپ تمبر مشترک با کشورهای ترکیه و مکزیک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marL="357188" lvl="2" indent="-179388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dirty="0">
                <a:latin typeface="Calibri" pitchFamily="34" charset="0"/>
                <a:ea typeface="Calibri" pitchFamily="34" charset="0"/>
                <a:cs typeface="B Nazanin" pitchFamily="2" charset="-78"/>
              </a:rPr>
              <a:t>تمبر مکزیک با موضوع آثار باستانی چاپ و مبادله شد، تمبر ترکیه با موضوع مساجد در آینده نزدیک مبادله خواهد شد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راه‌اندازی سیستم پایش جهانی </a:t>
            </a:r>
            <a:r>
              <a:rPr lang="en-US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GMS</a:t>
            </a: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 برای پست‌نامه‌های عادی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راه‌اندازی سیستم پاسخگویی اینترنتی به مطالبه‌نامه‌ها (راکل) برای پست نامه‌های سفارشی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افزایش 5 درصدی درآمد ارزی از محل حق‌السهم ورودی امانات به میزان 110000 دلار</a:t>
            </a:r>
            <a:endParaRPr lang="en-US" sz="1200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latin typeface="Calibri" pitchFamily="34" charset="0"/>
                <a:ea typeface="Calibri" pitchFamily="34" charset="0"/>
                <a:cs typeface="B Nazanin" pitchFamily="2" charset="-78"/>
              </a:rPr>
              <a:t>کسب کامل پاداش 40 درصدی بابت ارائه خدمات تکمیلی در سرویس امانات به میزان 800000 دلار در سال 2014</a:t>
            </a:r>
            <a:endParaRPr lang="fa-IR" sz="2800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6" name="Picture 2" descr="E:\@Amini Rad@\PHOTO @\back rand1\BACH2 (5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38666"/>
            <a:ext cx="856044" cy="442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05706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030020" y="31376"/>
            <a:ext cx="131968" cy="26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endParaRPr lang="en-US" sz="1286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97567" y="522676"/>
            <a:ext cx="5328839" cy="558394"/>
          </a:xfrm>
          <a:prstGeom prst="rect">
            <a:avLst/>
          </a:prstGeom>
          <a:noFill/>
        </p:spPr>
        <p:txBody>
          <a:bodyPr wrap="none" lIns="65314" tIns="32657" rIns="65314" bIns="32657">
            <a:spAutoFit/>
          </a:bodyPr>
          <a:lstStyle/>
          <a:p>
            <a:pPr algn="ctr"/>
            <a:r>
              <a:rPr lang="fa-IR" sz="3200" dirty="0">
                <a:solidFill>
                  <a:srgbClr val="FF0000"/>
                </a:solidFill>
                <a:latin typeface="IranNastaliq" panose="02020505000000020003" pitchFamily="18" charset="0"/>
                <a:ea typeface="+mj-ea"/>
                <a:cs typeface="IranNastaliq" panose="02020505000000020003" pitchFamily="18" charset="0"/>
              </a:rPr>
              <a:t>پروژه های آتی شرکت پست جمهوری اسلامی ایران</a:t>
            </a: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7626188" y="1113925"/>
            <a:ext cx="3914991" cy="373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r>
              <a:rPr lang="fa-I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الف) پروژه‌های با رویکرد توسعه زیرساخت: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0468" y="1617115"/>
            <a:ext cx="11128581" cy="449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600" b="1" dirty="0" smtClean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استقرار </a:t>
            </a: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پروژه‌های مکان محور (</a:t>
            </a:r>
            <a:r>
              <a:rPr lang="en-US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GIS </a:t>
            </a:r>
            <a:r>
              <a:rPr lang="en-US" sz="1600" b="1" dirty="0">
                <a:solidFill>
                  <a:srgbClr val="1D1B11"/>
                </a:solidFill>
                <a:latin typeface="Calibri"/>
                <a:ea typeface="Times New Roman" pitchFamily="18" charset="0"/>
                <a:cs typeface="B Nazanin" pitchFamily="2" charset="-78"/>
              </a:rPr>
              <a:t>–</a:t>
            </a:r>
            <a:r>
              <a:rPr lang="en-US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 GNAF </a:t>
            </a:r>
            <a:r>
              <a:rPr lang="en-US" sz="1600" b="1" dirty="0">
                <a:solidFill>
                  <a:srgbClr val="1D1B11"/>
                </a:solidFill>
                <a:latin typeface="Calibri"/>
                <a:ea typeface="Times New Roman" pitchFamily="18" charset="0"/>
                <a:cs typeface="B Nazanin" pitchFamily="2" charset="-78"/>
              </a:rPr>
              <a:t>–</a:t>
            </a:r>
            <a:r>
              <a:rPr lang="en-US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 ISIC</a:t>
            </a: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)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ar-SA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در راستای توسعه خدمات نوین از قبیل پست مستقیم، دولت الکترونیک، پست ترکیبی(هایبرید میل) و خدمات مبتنی بر داده‌های مکان </a:t>
            </a:r>
            <a:r>
              <a:rPr lang="ar-SA" sz="1600" b="1" dirty="0" smtClean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محور</a:t>
            </a:r>
            <a:endParaRPr lang="fa-IR" sz="1600" b="1" dirty="0" smtClean="0">
              <a:solidFill>
                <a:srgbClr val="1D1B11"/>
              </a:solidFill>
              <a:latin typeface="Calibri" pitchFamily="34" charset="0"/>
              <a:ea typeface="Times New Roman" pitchFamily="18" charset="0"/>
              <a:cs typeface="B Nazanin" pitchFamily="2" charset="-78"/>
            </a:endParaRPr>
          </a:p>
          <a:p>
            <a:pPr algn="justLow" defTabSz="653156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احداث ساختمان مرکزی ستاد شرکت	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تجمیع واحدهای ستادی در راستای افزایش بهره‌وری و کاهش </a:t>
            </a:r>
            <a:r>
              <a:rPr lang="fa-IR" sz="1600" b="1" dirty="0" smtClean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هزینه‌ها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احداث مرکز تجزیه مبادلات اصلی و هاب پستی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محوریت پست بعنوان درگاه ورودی فعالین بخش پستی اعم از دولتی و خصوصی در فرودگاه حضرت امام خمینی (ره)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ایجاد نواحی تجزیه و توزیع در سطح کشور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کاهش مدت سیر مرسولات و تسریع در توزیع و ارتقای کیفیت خدمات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SA" sz="1600" b="1" dirty="0">
                <a:solidFill>
                  <a:srgbClr val="1D1B11"/>
                </a:solidFill>
                <a:latin typeface="Bodoni MT Black" pitchFamily="18" charset="0"/>
                <a:ea typeface="Calibri" pitchFamily="34" charset="0"/>
                <a:cs typeface="B Nazanin" pitchFamily="2" charset="-78"/>
              </a:rPr>
              <a:t>تدوین برنامه ششم توسعه پست با رویکرد آینده پژوهی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پیگیری اجرایی شدن 44 پروژه تدوین شده برای سالهای 93 و 94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پروژهای تحقیقات بازار، فعال سازی پست لجستیک، تهیه طرح جامع فناوری اطلاعات ( </a:t>
            </a:r>
            <a:r>
              <a:rPr lang="en-US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IT Master Plan</a:t>
            </a:r>
            <a:r>
              <a:rPr lang="fa-IR" sz="1600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)، استقرار سیستم مدیریت دانش، اتصال اطلاعات مکان موجود در بانک اطلاعات کد پستی به اطلاعات جغرافیایی، </a:t>
            </a:r>
            <a:r>
              <a:rPr lang="fa-IR" sz="1600" b="1" dirty="0" smtClean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...</a:t>
            </a:r>
            <a:endParaRPr lang="en-US" sz="1050" b="1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8" name="Picture 2" descr="E:\@Amini Rad@\PHOTO @\back rand1\BACH2 (5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38666"/>
            <a:ext cx="856044" cy="442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1834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030020" y="31376"/>
            <a:ext cx="131968" cy="26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endParaRPr lang="en-US" sz="1286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97567" y="522676"/>
            <a:ext cx="5328839" cy="558394"/>
          </a:xfrm>
          <a:prstGeom prst="rect">
            <a:avLst/>
          </a:prstGeom>
          <a:noFill/>
        </p:spPr>
        <p:txBody>
          <a:bodyPr wrap="none" lIns="65314" tIns="32657" rIns="65314" bIns="32657">
            <a:spAutoFit/>
          </a:bodyPr>
          <a:lstStyle/>
          <a:p>
            <a:pPr algn="ctr"/>
            <a:r>
              <a:rPr lang="fa-IR" sz="3200" dirty="0">
                <a:solidFill>
                  <a:srgbClr val="FF0000"/>
                </a:solidFill>
                <a:latin typeface="IranNastaliq" panose="02020505000000020003" pitchFamily="18" charset="0"/>
                <a:ea typeface="+mj-ea"/>
                <a:cs typeface="IranNastaliq" panose="02020505000000020003" pitchFamily="18" charset="0"/>
              </a:rPr>
              <a:t>پروژه های آتی شرکت پست جمهوری اسلامی ایران</a:t>
            </a: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7328782" y="1147518"/>
            <a:ext cx="4397494" cy="373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fontAlgn="base">
              <a:spcBef>
                <a:spcPct val="0"/>
              </a:spcBef>
              <a:spcAft>
                <a:spcPct val="0"/>
              </a:spcAft>
            </a:pPr>
            <a:r>
              <a:rPr lang="fa-I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الف) </a:t>
            </a:r>
            <a:r>
              <a:rPr lang="fa-I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ادامه پروژه‌های </a:t>
            </a:r>
            <a:r>
              <a:rPr lang="fa-I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با رویکرد توسعه زیرساخت: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97696" y="1587699"/>
            <a:ext cx="11128581" cy="380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314" tIns="32657" rIns="65314" bIns="32657" numCol="1" anchor="ctr" anchorCtr="0" compatLnSpc="1">
            <a:prstTxWarp prst="textNoShape">
              <a:avLst/>
            </a:prstTxWarp>
            <a:spAutoFit/>
          </a:bodyPr>
          <a:lstStyle/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 smtClean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بررسی </a:t>
            </a:r>
            <a:r>
              <a:rPr lang="fa-IR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و تامین نیازهای سرمایه‌ای و هزینه‌ای در بخش جاری و عمرانی</a:t>
            </a:r>
            <a:endParaRPr lang="en-US" sz="110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ایجاد سایت پشتیبان مرکز داده‌های اصلی و سرویس صندوق پست الکترونیک</a:t>
            </a:r>
            <a:endParaRPr lang="en-US" sz="110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 smtClean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برنامه جامع توسعه سرمایه انسانی و اجرای </a:t>
            </a:r>
            <a:r>
              <a:rPr lang="fa-IR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نظام آموزشی جدید برمبنای نیازسنجی آموزشی</a:t>
            </a:r>
            <a:endParaRPr lang="en-US" sz="110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ایجاد زیرساخت‌های مورد نیاز برای توسعه فعالیتهای 3 بعدی مالی، الکترونیک و فیزیکی</a:t>
            </a:r>
            <a:endParaRPr lang="en-US" sz="110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اجرای برنامه یکپارچه تحت وب فرآیندهای مالی و تدارکاتی و نیروی انسانی شرکت</a:t>
            </a:r>
            <a:endParaRPr lang="en-US" sz="110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بهینه‌سازی وضعیت موجود</a:t>
            </a:r>
            <a:endParaRPr lang="en-US" sz="1100" b="1" dirty="0">
              <a:latin typeface="Arial" pitchFamily="34" charset="0"/>
              <a:cs typeface="B Nazanin" pitchFamily="2" charset="-78"/>
            </a:endParaRPr>
          </a:p>
          <a:p>
            <a:pPr marL="326578" lvl="1"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fa-IR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برقراری ارتباط بین بخش مرکز تماس(</a:t>
            </a:r>
            <a:r>
              <a:rPr lang="en-US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Call Center</a:t>
            </a:r>
            <a:r>
              <a:rPr lang="fa-IR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)  و سامانه پاسخگویی و مرتبط نمودن پیگیریهای مشتریان از سامانه رهگیری مرسولات به سامانه شکایات</a:t>
            </a:r>
            <a:endParaRPr lang="en-US" sz="1100" b="1" dirty="0">
              <a:latin typeface="Arial" pitchFamily="34" charset="0"/>
              <a:cs typeface="B Nazanin" pitchFamily="2" charset="-78"/>
            </a:endParaRPr>
          </a:p>
          <a:p>
            <a:pPr algn="justLow" defTabSz="65315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a-IR" b="1" dirty="0">
                <a:solidFill>
                  <a:srgbClr val="1D1B11"/>
                </a:solidFill>
                <a:latin typeface="Calibri" pitchFamily="34" charset="0"/>
                <a:ea typeface="Times New Roman" pitchFamily="18" charset="0"/>
                <a:cs typeface="B Nazanin" pitchFamily="2" charset="-78"/>
              </a:rPr>
              <a:t>استفاده از پتانسیل و ظرفیت تبلیغاتی شرکت بمنظور معرفی و اطلاع‌رسانی سرویسها و خدمات پستی</a:t>
            </a:r>
            <a:endParaRPr lang="fa-IR" sz="2800" b="1" dirty="0">
              <a:latin typeface="Arial" pitchFamily="34" charset="0"/>
              <a:cs typeface="B Nazanin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30" y="0"/>
            <a:ext cx="12175372" cy="492213"/>
          </a:xfrm>
          <a:prstGeom prst="rect">
            <a:avLst/>
          </a:prstGeom>
          <a:solidFill>
            <a:srgbClr val="3333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 defTabSz="913850">
              <a:defRPr/>
            </a:pPr>
            <a:endParaRPr lang="en-US" kern="0">
              <a:solidFill>
                <a:srgbClr val="FFFFFF"/>
              </a:solidFill>
              <a:latin typeface="Arial"/>
              <a:cs typeface="B Nazanin" pitchFamily="2" charset="-78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5577894" y="-2244"/>
            <a:ext cx="65949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سال دولت و ملت ،همدلی و همزبانی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-2479048" y="13260"/>
            <a:ext cx="5365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3850">
              <a:defRPr/>
            </a:pPr>
            <a:r>
              <a:rPr lang="fa-IR" sz="2800" kern="0" dirty="0">
                <a:solidFill>
                  <a:srgbClr val="FFFFFF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پست هوشمند در خدمت مردم</a:t>
            </a:r>
          </a:p>
        </p:txBody>
      </p:sp>
      <p:pic>
        <p:nvPicPr>
          <p:cNvPr id="18" name="Picture 2" descr="E:\@Amini Rad@\PHOTO @\back rand1\BACH2 (5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38666"/>
            <a:ext cx="856044" cy="442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1" descr="E:\@Amini Rad@\PHOTO @\barnameh rizi - baner.png"/>
          <p:cNvPicPr>
            <a:picLocks noChangeAspect="1" noChangeArrowheads="1"/>
          </p:cNvPicPr>
          <p:nvPr/>
        </p:nvPicPr>
        <p:blipFill>
          <a:blip r:embed="rId3" cstate="print">
            <a:lum bright="10000" contrast="20000"/>
          </a:blip>
          <a:srcRect l="5423" r="24527"/>
          <a:stretch>
            <a:fillRect/>
          </a:stretch>
        </p:blipFill>
        <p:spPr bwMode="auto">
          <a:xfrm>
            <a:off x="16629" y="6303143"/>
            <a:ext cx="12156256" cy="59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87564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785</TotalTime>
  <Words>1986</Words>
  <Application>Microsoft Office PowerPoint</Application>
  <PresentationFormat>Custom</PresentationFormat>
  <Paragraphs>475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اردیبهشت 1394</dc:title>
  <dc:creator>jafari</dc:creator>
  <cp:lastModifiedBy>pr-aminian</cp:lastModifiedBy>
  <cp:revision>109</cp:revision>
  <cp:lastPrinted>2015-06-13T15:41:57Z</cp:lastPrinted>
  <dcterms:created xsi:type="dcterms:W3CDTF">2015-04-28T08:49:36Z</dcterms:created>
  <dcterms:modified xsi:type="dcterms:W3CDTF">2015-08-18T07:33:12Z</dcterms:modified>
</cp:coreProperties>
</file>